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3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51258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93233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285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77216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434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6068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9600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465422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1292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17133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2624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sosceles Triangle 6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1752600"/>
          </a:xfrm>
        </p:spPr>
        <p:txBody>
          <a:bodyPr/>
          <a:lstStyle>
            <a:lvl1pPr marL="0" marR="36576" indent="0" algn="r">
              <a:spcBef>
                <a:spcPts val="0"/>
              </a:spcBef>
              <a:buNone/>
              <a:defRPr>
                <a:ln>
                  <a:solidFill>
                    <a:schemeClr val="bg2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endParaRPr lang="en-C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endParaRPr lang="en-CA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381000"/>
            <a:ext cx="1905000" cy="5486400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82808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91456" y="6480048"/>
            <a:ext cx="2133600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083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ight Triangle 8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Isosceles Triangle 7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55632" y="6477000"/>
            <a:ext cx="2133600" cy="304800"/>
          </a:xfrm>
        </p:spPr>
        <p:txBody>
          <a:bodyPr/>
          <a:lstStyle/>
          <a:p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19376" y="6480969"/>
            <a:ext cx="4260056" cy="300831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198" y="290732"/>
            <a:ext cx="1066800" cy="6153912"/>
          </a:xfrm>
        </p:spPr>
        <p:txBody>
          <a:bodyPr vert="vert270" anchor="b"/>
          <a:lstStyle>
            <a:lvl1pPr marL="0" algn="ctr">
              <a:defRPr sz="3300" b="1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5006" y="290732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1365006" y="3427124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2022230" y="290732"/>
            <a:ext cx="6858000" cy="301752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2230" y="3427124"/>
            <a:ext cx="6858000" cy="30175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0552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1104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589520" y="6483096"/>
            <a:ext cx="502920" cy="301752"/>
          </a:xfrm>
        </p:spPr>
        <p:txBody>
          <a:bodyPr/>
          <a:lstStyle>
            <a:lvl1pPr algn="ctr">
              <a:defRPr/>
            </a:lvl1pPr>
          </a:lstStyle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7200" y="6481890"/>
            <a:ext cx="4260056" cy="300831"/>
          </a:xfrm>
        </p:spPr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943600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135856" y="367664"/>
            <a:ext cx="2438400" cy="5943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651250" y="320040"/>
            <a:ext cx="5276088" cy="598932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78976" y="6556248"/>
            <a:ext cx="2133600" cy="301752"/>
          </a:xfrm>
        </p:spPr>
        <p:txBody>
          <a:bodyPr/>
          <a:lstStyle>
            <a:lvl1pPr>
              <a:defRPr sz="900"/>
            </a:lvl1pPr>
          </a:lstStyle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5856" y="6556248"/>
            <a:ext cx="5143120" cy="301752"/>
          </a:xfrm>
        </p:spPr>
        <p:txBody>
          <a:bodyPr/>
          <a:lstStyle>
            <a:lvl1pPr>
              <a:defRPr sz="9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10576" y="6556248"/>
            <a:ext cx="502920" cy="301752"/>
          </a:xfrm>
        </p:spPr>
        <p:txBody>
          <a:bodyPr/>
          <a:lstStyle>
            <a:lvl1pPr>
              <a:defRPr sz="900"/>
            </a:lvl1pPr>
          </a:lstStyle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50896"/>
            <a:ext cx="914400" cy="6400800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38237" y="373966"/>
            <a:ext cx="7333488" cy="5486400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5867400"/>
            <a:ext cx="7333488" cy="6858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108192" y="6556248"/>
            <a:ext cx="2103120" cy="301752"/>
          </a:xfrm>
        </p:spPr>
        <p:txBody>
          <a:bodyPr/>
          <a:lstStyle>
            <a:lvl1pPr>
              <a:defRPr sz="900"/>
            </a:lvl1pPr>
          </a:lstStyle>
          <a:p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70432" y="6557169"/>
            <a:ext cx="4948072" cy="301752"/>
          </a:xfrm>
        </p:spPr>
        <p:txBody>
          <a:bodyPr/>
          <a:lstStyle>
            <a:lvl1pPr>
              <a:defRPr sz="9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17192" y="6556248"/>
            <a:ext cx="365760" cy="301752"/>
          </a:xfrm>
        </p:spPr>
        <p:txBody>
          <a:bodyPr/>
          <a:lstStyle>
            <a:lvl1pPr algn="ctr">
              <a:defRPr sz="900"/>
            </a:lvl1pPr>
          </a:lstStyle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882808"/>
            <a:ext cx="8229600" cy="4572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4791456" y="6480969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57200" y="6481890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lang="en-CA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7589520" y="6480969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pPr marL="0" marR="0" lvl="0" indent="0" algn="r" rtl="0">
              <a:spcBef>
                <a:spcPts val="0"/>
              </a:spcBef>
              <a:buNone/>
            </a:pPr>
            <a:fld id="{00000000-1234-1234-1234-123412341234}" type="slidenum">
              <a:rPr lang="en-CA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solidFill>
              <a:schemeClr val="accent1">
                <a:shade val="43000"/>
              </a:schemeClr>
            </a:solidFill>
          </a:ln>
          <a:solidFill>
            <a:schemeClr val="accent1">
              <a:tint val="83000"/>
              <a:satMod val="150000"/>
            </a:schemeClr>
          </a:solidFill>
          <a:effectLst>
            <a:outerShdw blurRad="26000" dist="26000" dir="145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oncaloJoaoCorreia/camera-ruler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6600" b="1" i="0" u="none" strike="noStrike" cap="none" dirty="0" err="1">
                <a:solidFill>
                  <a:schemeClr val="tx1"/>
                </a:solidFill>
                <a:ea typeface="Calibri"/>
                <a:cs typeface="Calibri"/>
                <a:sym typeface="Calibri"/>
              </a:rPr>
              <a:t>CamRuler</a:t>
            </a:r>
            <a:endParaRPr lang="en-CA" sz="6600" b="1" i="0" u="none" strike="noStrike" cap="none" dirty="0">
              <a:solidFill>
                <a:schemeClr val="tx1"/>
              </a:solidFill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subTitle" idx="1"/>
          </p:nvPr>
        </p:nvSpPr>
        <p:spPr>
          <a:xfrm>
            <a:off x="683568" y="5013176"/>
            <a:ext cx="8062912" cy="1752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marR="0" lvl="0" indent="-14224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240"/>
              <a:buFont typeface="Arial"/>
              <a:buNone/>
            </a:pPr>
            <a:r>
              <a:rPr lang="en-CA" sz="2240" b="1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Group #10</a:t>
            </a:r>
          </a:p>
          <a:p>
            <a:pPr marL="0" marR="0" lvl="0" indent="-142240" algn="ctr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ts val="2240"/>
              <a:buFont typeface="Arial"/>
              <a:buNone/>
            </a:pPr>
            <a:endParaRPr sz="2240" b="1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-142240" algn="ctr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ts val="2240"/>
              <a:buFont typeface="Arial"/>
              <a:buNone/>
            </a:pPr>
            <a:r>
              <a:rPr lang="en-CA" sz="2240" b="1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Meet Patel</a:t>
            </a:r>
          </a:p>
          <a:p>
            <a:pPr marL="0" marR="0" lvl="0" indent="-142240" algn="ctr" rtl="0">
              <a:lnSpc>
                <a:spcPct val="80000"/>
              </a:lnSpc>
              <a:spcBef>
                <a:spcPts val="448"/>
              </a:spcBef>
              <a:spcAft>
                <a:spcPts val="0"/>
              </a:spcAft>
              <a:buClr>
                <a:srgbClr val="888888"/>
              </a:buClr>
              <a:buSzPts val="2240"/>
              <a:buFont typeface="Arial"/>
              <a:buNone/>
            </a:pPr>
            <a:r>
              <a:rPr lang="en-CA" sz="2240" b="1" i="0" u="none" strike="noStrike" cap="none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Kshitij</a:t>
            </a:r>
            <a:r>
              <a:rPr lang="en-CA" sz="2240" b="1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 Mehta</a:t>
            </a:r>
          </a:p>
          <a:p>
            <a:pPr marL="0" marR="0" lvl="0" indent="-142240" algn="ctr" rtl="0">
              <a:lnSpc>
                <a:spcPct val="80000"/>
              </a:lnSpc>
              <a:spcBef>
                <a:spcPts val="448"/>
              </a:spcBef>
              <a:buClr>
                <a:srgbClr val="888888"/>
              </a:buClr>
              <a:buSzPts val="2240"/>
              <a:buFont typeface="Arial"/>
              <a:buNone/>
            </a:pPr>
            <a:r>
              <a:rPr lang="en-CA" sz="2240" b="1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Prince </a:t>
            </a:r>
            <a:r>
              <a:rPr lang="en-CA" sz="2240" b="1" i="0" u="none" strike="noStrike" cap="none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Kowser</a:t>
            </a:r>
            <a:endParaRPr lang="en-CA" sz="2240" b="1" i="0" u="none" strike="noStrike" cap="none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 descr="C:\Users\Meet Patel\Downloads\24204756_937360596428864_821766755_n.pn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8444" y1="40444" x2="28444" y2="40444"/>
                        <a14:backgroundMark x1="21778" y1="31111" x2="21778" y2="31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916832"/>
            <a:ext cx="3240360" cy="3240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i="0" u="none" strike="noStrike" cap="none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Conclusion 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idx="1"/>
          </p:nvPr>
        </p:nvSpPr>
        <p:spPr>
          <a:xfrm>
            <a:off x="457200" y="1254000"/>
            <a:ext cx="8387100" cy="5356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CA" sz="2600" b="0" i="0" u="none" strike="noStrike" cap="none" dirty="0">
                <a:ea typeface="Calibri"/>
                <a:cs typeface="Calibri"/>
                <a:sym typeface="Calibri"/>
              </a:rPr>
              <a:t>Future Plans</a:t>
            </a:r>
          </a:p>
          <a:p>
            <a:pPr marL="914400" marR="0" lvl="1" indent="-457200" algn="l" rtl="0">
              <a:spcBef>
                <a:spcPts val="56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CA" b="0" i="0" u="none" strike="noStrike" cap="none" dirty="0">
                <a:ea typeface="Calibri"/>
                <a:cs typeface="Calibri"/>
                <a:sym typeface="Calibri"/>
              </a:rPr>
              <a:t>Improve accuracy by </a:t>
            </a:r>
            <a:r>
              <a:rPr lang="en-CA" b="0" i="0" u="none" strike="noStrike" cap="none" dirty="0" smtClean="0">
                <a:ea typeface="Calibri"/>
                <a:cs typeface="Calibri"/>
                <a:sym typeface="Calibri"/>
              </a:rPr>
              <a:t>zooming </a:t>
            </a:r>
            <a:r>
              <a:rPr lang="en-CA" b="0" i="0" u="none" strike="noStrike" cap="none" dirty="0">
                <a:ea typeface="Calibri"/>
                <a:cs typeface="Calibri"/>
                <a:sym typeface="Calibri"/>
              </a:rPr>
              <a:t>in feature</a:t>
            </a:r>
          </a:p>
          <a:p>
            <a:pPr marL="914400" marR="0" lvl="1" indent="-457200" algn="l" rtl="0">
              <a:spcBef>
                <a:spcPts val="56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CA" dirty="0" smtClean="0"/>
              <a:t>Measure </a:t>
            </a:r>
            <a:r>
              <a:rPr lang="en-CA" dirty="0"/>
              <a:t>curved </a:t>
            </a:r>
            <a:r>
              <a:rPr lang="en-CA" dirty="0" smtClean="0"/>
              <a:t>objects</a:t>
            </a:r>
          </a:p>
          <a:p>
            <a:pPr marL="914400" marR="0" lvl="1" indent="-457200" algn="l" rtl="0">
              <a:spcBef>
                <a:spcPts val="56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CA" dirty="0" smtClean="0"/>
              <a:t>Select </a:t>
            </a:r>
            <a:r>
              <a:rPr lang="en-CA" dirty="0"/>
              <a:t>picture from </a:t>
            </a:r>
            <a:r>
              <a:rPr lang="en-CA" dirty="0" smtClean="0"/>
              <a:t>photo gallery</a:t>
            </a:r>
          </a:p>
          <a:p>
            <a:pPr marR="0" lvl="0" algn="l" rtl="0">
              <a:spcBef>
                <a:spcPts val="560"/>
              </a:spcBef>
              <a:spcAft>
                <a:spcPts val="0"/>
              </a:spcAft>
              <a:buSzPts val="3200"/>
              <a:buFont typeface="Arial" panose="020B0604020202020204" pitchFamily="34" charset="0"/>
              <a:buChar char="•"/>
            </a:pPr>
            <a:r>
              <a:rPr lang="en-CA" sz="2600" dirty="0" smtClean="0"/>
              <a:t>Useful </a:t>
            </a:r>
            <a:r>
              <a:rPr lang="en-CA" sz="2600" dirty="0" smtClean="0"/>
              <a:t>for anyone who wants a quick measure</a:t>
            </a:r>
          </a:p>
          <a:p>
            <a:pPr marL="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lang="en-CA" sz="2600" i="1" dirty="0" smtClean="0"/>
          </a:p>
          <a:p>
            <a:pPr marL="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lang="en-CA" sz="2600" i="1" dirty="0"/>
          </a:p>
          <a:p>
            <a:pPr marL="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endParaRPr lang="en-CA" sz="2600" i="1" dirty="0"/>
          </a:p>
          <a:p>
            <a:pPr marL="0" marR="0" lvl="0" indent="0" algn="l" rtl="0">
              <a:spcBef>
                <a:spcPts val="560"/>
              </a:spcBef>
              <a:spcAft>
                <a:spcPts val="0"/>
              </a:spcAft>
              <a:buNone/>
            </a:pPr>
            <a:r>
              <a:rPr lang="en-CA" sz="2600" i="1" dirty="0" smtClean="0">
                <a:solidFill>
                  <a:srgbClr val="92D050"/>
                </a:solidFill>
                <a:latin typeface="Georgia" panose="02040502050405020303" pitchFamily="18" charset="0"/>
              </a:rPr>
              <a:t>TIP</a:t>
            </a:r>
            <a:r>
              <a:rPr lang="en-CA" sz="2600" i="1" dirty="0">
                <a:solidFill>
                  <a:srgbClr val="92D050"/>
                </a:solidFill>
                <a:latin typeface="Georgia" panose="02040502050405020303" pitchFamily="18" charset="0"/>
              </a:rPr>
              <a:t>:</a:t>
            </a:r>
            <a:r>
              <a:rPr lang="en-CA" sz="2600" dirty="0">
                <a:solidFill>
                  <a:srgbClr val="92D050"/>
                </a:solidFill>
                <a:latin typeface="Georgia" panose="02040502050405020303" pitchFamily="18" charset="0"/>
              </a:rPr>
              <a:t> </a:t>
            </a:r>
            <a:r>
              <a:rPr lang="en-CA" sz="2600" i="1" dirty="0">
                <a:solidFill>
                  <a:srgbClr val="92D050"/>
                </a:solidFill>
                <a:latin typeface="Georgia" panose="02040502050405020303" pitchFamily="18" charset="0"/>
              </a:rPr>
              <a:t>If you do not have a reference object, you can </a:t>
            </a:r>
            <a:r>
              <a:rPr lang="en-CA" sz="2600" i="1" dirty="0" smtClean="0">
                <a:solidFill>
                  <a:srgbClr val="92D050"/>
                </a:solidFill>
                <a:latin typeface="Georgia" panose="02040502050405020303" pitchFamily="18" charset="0"/>
              </a:rPr>
              <a:t>use</a:t>
            </a:r>
            <a:r>
              <a:rPr lang="en-CA" sz="2600" i="1" dirty="0">
                <a:solidFill>
                  <a:srgbClr val="92D050"/>
                </a:solidFill>
                <a:latin typeface="Georgia" panose="02040502050405020303" pitchFamily="18" charset="0"/>
              </a:rPr>
              <a:t>: a quarter(1 inch), credit card(8.5 cm long), line paper(8.5 inches </a:t>
            </a:r>
            <a:r>
              <a:rPr lang="en-CA" sz="2600" i="1" dirty="0" smtClean="0">
                <a:solidFill>
                  <a:srgbClr val="92D050"/>
                </a:solidFill>
                <a:latin typeface="Georgia" panose="02040502050405020303" pitchFamily="18" charset="0"/>
              </a:rPr>
              <a:t>wide)</a:t>
            </a:r>
            <a:endParaRPr lang="en-CA" sz="2600" i="1" dirty="0">
              <a:solidFill>
                <a:srgbClr val="92D050"/>
              </a:solidFill>
              <a:latin typeface="Georgia" panose="02040502050405020303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 rot="376">
            <a:off x="1979774" y="2421338"/>
            <a:ext cx="8229600" cy="11433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CA" sz="6000" b="1" i="1" dirty="0">
                <a:solidFill>
                  <a:srgbClr val="0070C0"/>
                </a:solidFill>
              </a:rPr>
              <a:t>Questions???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457200" y="20868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i="0" u="none" strike="noStrike" cap="none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Background &amp; Purpose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idx="1"/>
          </p:nvPr>
        </p:nvSpPr>
        <p:spPr>
          <a:xfrm>
            <a:off x="539552" y="1772816"/>
            <a:ext cx="7920880" cy="45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60"/>
              <a:buFont typeface="Arial"/>
              <a:buChar char="•"/>
            </a:pPr>
            <a:r>
              <a:rPr lang="en-CA" sz="2600" dirty="0"/>
              <a:t>Measure objects using phone camera to increase </a:t>
            </a:r>
            <a:r>
              <a:rPr lang="en-CA" sz="2600" dirty="0" smtClean="0"/>
              <a:t>efficiency/avoid doing by hand</a:t>
            </a:r>
            <a:endParaRPr lang="en-CA" sz="2600" dirty="0"/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Font typeface="Arial"/>
              <a:buChar char="•"/>
            </a:pPr>
            <a:r>
              <a:rPr lang="en-CA" sz="2600" b="0" i="0" u="none" strike="noStrike" cap="none" dirty="0" smtClean="0">
                <a:ea typeface="Calibri"/>
                <a:cs typeface="Calibri"/>
                <a:sym typeface="Calibri"/>
              </a:rPr>
              <a:t>Improves </a:t>
            </a:r>
            <a:r>
              <a:rPr lang="en-CA" sz="2600" b="0" i="0" u="none" strike="noStrike" cap="none" dirty="0">
                <a:ea typeface="Calibri"/>
                <a:cs typeface="Calibri"/>
                <a:sym typeface="Calibri"/>
              </a:rPr>
              <a:t>user interface of existing implementation </a:t>
            </a:r>
            <a:r>
              <a:rPr lang="en-CA" sz="2600" dirty="0"/>
              <a:t>by adding new features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Font typeface="Arial"/>
              <a:buChar char="•"/>
            </a:pPr>
            <a:r>
              <a:rPr lang="en-CA" sz="2600" b="0" i="0" u="none" strike="noStrike" cap="none" dirty="0">
                <a:ea typeface="Calibri"/>
                <a:cs typeface="Calibri"/>
                <a:sym typeface="Calibri"/>
              </a:rPr>
              <a:t>Learning new technology 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Font typeface="Arial"/>
              <a:buChar char="•"/>
            </a:pPr>
            <a:r>
              <a:rPr lang="en-CA" sz="2600" dirty="0"/>
              <a:t>Built using Android Studio and </a:t>
            </a:r>
            <a:r>
              <a:rPr lang="en-CA" sz="2600" dirty="0" smtClean="0"/>
              <a:t>Java</a:t>
            </a: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Font typeface="Arial"/>
              <a:buChar char="•"/>
            </a:pPr>
            <a:endParaRPr lang="en-CA" sz="2600" dirty="0"/>
          </a:p>
          <a:p>
            <a:pPr marL="0" marR="0" lvl="0" indent="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None/>
            </a:pPr>
            <a:endParaRPr lang="en-CA" sz="2600" dirty="0"/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Font typeface="Arial"/>
              <a:buChar char="•"/>
            </a:pPr>
            <a:r>
              <a:rPr lang="en-CA" sz="2400" b="0" i="0" u="none" strike="noStrike" cap="none" dirty="0">
                <a:ea typeface="Calibri"/>
                <a:cs typeface="Calibri"/>
                <a:sym typeface="Calibri"/>
              </a:rPr>
              <a:t>Original application can be found </a:t>
            </a:r>
            <a:r>
              <a:rPr lang="en-CA" sz="2400" b="0" i="0" u="none" strike="noStrike" cap="none" dirty="0" smtClean="0">
                <a:ea typeface="Calibri"/>
                <a:cs typeface="Calibri"/>
                <a:sym typeface="Calibri"/>
              </a:rPr>
              <a:t>here: </a:t>
            </a:r>
            <a:r>
              <a:rPr lang="en-CA" sz="2400" dirty="0" smtClean="0">
                <a:solidFill>
                  <a:schemeClr val="accent4"/>
                </a:solidFill>
                <a:ea typeface="Calibri"/>
                <a:cs typeface="Calibri"/>
                <a:sym typeface="Calibri"/>
                <a:hlinkClick r:id="rId3"/>
              </a:rPr>
              <a:t>https</a:t>
            </a:r>
            <a:r>
              <a:rPr lang="en-CA" sz="2400" dirty="0">
                <a:solidFill>
                  <a:schemeClr val="accent4"/>
                </a:solidFill>
                <a:ea typeface="Calibri"/>
                <a:cs typeface="Calibri"/>
                <a:sym typeface="Calibri"/>
                <a:hlinkClick r:id="rId3"/>
              </a:rPr>
              <a:t>://</a:t>
            </a:r>
            <a:r>
              <a:rPr lang="en-CA" sz="2400" dirty="0" smtClean="0">
                <a:solidFill>
                  <a:schemeClr val="accent4"/>
                </a:solidFill>
                <a:ea typeface="Calibri"/>
                <a:cs typeface="Calibri"/>
                <a:sym typeface="Calibri"/>
                <a:hlinkClick r:id="rId3"/>
              </a:rPr>
              <a:t>github.com/GoncaloJoaoCorreia/camera-ruler</a:t>
            </a:r>
            <a:endParaRPr lang="en-CA" sz="2400" dirty="0" smtClean="0">
              <a:solidFill>
                <a:schemeClr val="accent4"/>
              </a:solidFill>
              <a:ea typeface="Calibri"/>
              <a:cs typeface="Calibri"/>
              <a:sym typeface="Calibri"/>
            </a:endParaRPr>
          </a:p>
          <a:p>
            <a:pPr marL="342900" lvl="0" indent="-342900">
              <a:lnSpc>
                <a:spcPct val="80000"/>
              </a:lnSpc>
              <a:spcBef>
                <a:spcPts val="592"/>
              </a:spcBef>
              <a:buSzPts val="2960"/>
              <a:buFont typeface="Arial"/>
              <a:buChar char="•"/>
            </a:pPr>
            <a:endParaRPr lang="en-CA" sz="2400" b="0" i="0" u="none" strike="noStrike" cap="none" dirty="0" smtClean="0"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SzPts val="2960"/>
              <a:buNone/>
            </a:pPr>
            <a:endParaRPr lang="en-CA" sz="2400" b="0" i="0" u="none" strike="noStrike" cap="none" dirty="0"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endParaRPr sz="2600" b="0" i="0" u="none" strike="noStrike" cap="none" dirty="0"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Font typeface="Arial"/>
              <a:buNone/>
            </a:pPr>
            <a:endParaRPr sz="2600" b="0" i="0" u="none" strike="noStrike" cap="none" dirty="0"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592"/>
              </a:spcBef>
              <a:buClr>
                <a:schemeClr val="dk1"/>
              </a:buClr>
              <a:buSzPts val="2960"/>
              <a:buFont typeface="Arial"/>
              <a:buNone/>
            </a:pPr>
            <a:endParaRPr sz="2600" b="0" i="0" u="none" strike="noStrike" cap="none" dirty="0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844824"/>
            <a:ext cx="8229600" cy="1399032"/>
          </a:xfrm>
        </p:spPr>
        <p:txBody>
          <a:bodyPr/>
          <a:lstStyle/>
          <a:p>
            <a:r>
              <a:rPr lang="en-CA" sz="4400" b="1" dirty="0" smtClean="0">
                <a:solidFill>
                  <a:schemeClr val="tx1"/>
                </a:solidFill>
              </a:rPr>
              <a:t>Example</a:t>
            </a:r>
            <a:endParaRPr lang="en-CA" sz="4400" b="1" dirty="0">
              <a:solidFill>
                <a:schemeClr val="tx1"/>
              </a:solidFill>
            </a:endParaRP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60648"/>
            <a:ext cx="3347201" cy="64464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7254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i="0" u="none" strike="noStrike" cap="none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Scope</a:t>
            </a:r>
          </a:p>
        </p:txBody>
      </p:sp>
      <p:sp>
        <p:nvSpPr>
          <p:cNvPr id="97" name="Shape 97"/>
          <p:cNvSpPr txBox="1">
            <a:spLocks noGrp="1"/>
          </p:cNvSpPr>
          <p:nvPr>
            <p:ph idx="1"/>
          </p:nvPr>
        </p:nvSpPr>
        <p:spPr>
          <a:xfrm>
            <a:off x="467544" y="1484784"/>
            <a:ext cx="8229600" cy="4572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•"/>
            </a:pPr>
            <a:r>
              <a:rPr lang="en-CA" sz="2600" dirty="0" smtClean="0"/>
              <a:t>Can be used by anyone who can operate a phone, its camera, and needs measurements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•"/>
            </a:pPr>
            <a:r>
              <a:rPr lang="en-CA" sz="2600" dirty="0" smtClean="0"/>
              <a:t>Runs on all Android phones v4.0 and higher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SzPts val="3200"/>
              <a:buFont typeface="Arial"/>
              <a:buChar char="•"/>
            </a:pPr>
            <a:r>
              <a:rPr lang="en-CA" sz="2600" dirty="0" smtClean="0"/>
              <a:t>Calculates and converts in various metrics</a:t>
            </a: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2600" b="0" i="0" u="none" strike="noStrike" cap="none" dirty="0" smtClean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buClr>
                <a:schemeClr val="dk1"/>
              </a:buClr>
              <a:buSzPts val="3200"/>
              <a:buFont typeface="Arial"/>
              <a:buNone/>
            </a:pPr>
            <a:endParaRPr sz="2600" b="0" i="0" u="none" strike="noStrike" cap="none" dirty="0">
              <a:solidFill>
                <a:schemeClr val="dk1"/>
              </a:solidFill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9786" y="4445719"/>
            <a:ext cx="2143125" cy="2143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5" y="3356992"/>
            <a:ext cx="2697735" cy="19442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 rot="458959">
            <a:off x="579007" y="2362461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9600" b="1" i="0" u="none" strike="noStrike" cap="none" dirty="0">
                <a:solidFill>
                  <a:srgbClr val="0070C0"/>
                </a:solidFill>
              </a:rPr>
              <a:t>Demo</a:t>
            </a:r>
          </a:p>
        </p:txBody>
      </p:sp>
      <p:pic>
        <p:nvPicPr>
          <p:cNvPr id="2052" name="Picture 4" descr="https://cdn.xl.thumbs.canstockphoto.com/demo-stamp-eps-vector_csp15931844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88660" l="34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12137">
            <a:off x="296114" y="167303"/>
            <a:ext cx="2800350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demo clip art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53"/>
          <a:stretch/>
        </p:blipFill>
        <p:spPr bwMode="auto">
          <a:xfrm>
            <a:off x="5528692" y="4437112"/>
            <a:ext cx="2345432" cy="18902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Additional </a:t>
            </a:r>
            <a:r>
              <a:rPr lang="en-CA" sz="4400" b="1" i="0" u="none" strike="noStrike" cap="non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/>
                <a:cs typeface="Calibri"/>
                <a:sym typeface="Calibri"/>
              </a:rPr>
              <a:t>Features/Fixes 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idx="1"/>
          </p:nvPr>
        </p:nvSpPr>
        <p:spPr>
          <a:xfrm>
            <a:off x="395536" y="1484784"/>
            <a:ext cx="7704856" cy="5256584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Improved </a:t>
            </a:r>
            <a:r>
              <a:rPr lang="en-CA" sz="2600" dirty="0"/>
              <a:t>user </a:t>
            </a:r>
            <a:r>
              <a:rPr lang="en-CA" sz="2600" dirty="0" smtClean="0"/>
              <a:t>interface</a:t>
            </a:r>
          </a:p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Improved </a:t>
            </a:r>
            <a:r>
              <a:rPr lang="en-CA" sz="2600" dirty="0"/>
              <a:t>picture </a:t>
            </a:r>
            <a:r>
              <a:rPr lang="en-CA" sz="2600" dirty="0" smtClean="0"/>
              <a:t>quality</a:t>
            </a:r>
          </a:p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Resizing </a:t>
            </a:r>
            <a:r>
              <a:rPr lang="en-CA" sz="2600" dirty="0"/>
              <a:t>lines through drag and </a:t>
            </a:r>
            <a:r>
              <a:rPr lang="en-CA" sz="2600" dirty="0" smtClean="0"/>
              <a:t>drop</a:t>
            </a:r>
          </a:p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Measure 2 objects with the same picture</a:t>
            </a:r>
          </a:p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Retake a picture</a:t>
            </a:r>
          </a:p>
          <a:p>
            <a:pPr marL="482600" indent="-457200">
              <a:spcBef>
                <a:spcPts val="0"/>
              </a:spcBef>
              <a:buSzPct val="114000"/>
              <a:buFont typeface="Arial" panose="020B0604020202020204" pitchFamily="34" charset="0"/>
              <a:buChar char="•"/>
            </a:pPr>
            <a:r>
              <a:rPr lang="en-CA" sz="2600" dirty="0" smtClean="0"/>
              <a:t>Error messages indicating how to fix error</a:t>
            </a:r>
            <a:endParaRPr lang="en-CA" sz="2600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030" y="4118216"/>
            <a:ext cx="1398008" cy="24853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4094935"/>
            <a:ext cx="4143444" cy="233068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i="0" u="none" strike="noStrike" cap="none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Qualities 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idx="1"/>
          </p:nvPr>
        </p:nvSpPr>
        <p:spPr>
          <a:xfrm>
            <a:off x="370158" y="1582007"/>
            <a:ext cx="8064896" cy="223481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0" indent="0">
              <a:spcBef>
                <a:spcPts val="0"/>
              </a:spcBef>
              <a:buSzPts val="3200"/>
              <a:buNone/>
            </a:pPr>
            <a:r>
              <a:rPr lang="en-CA" sz="3200" i="0" u="sng" strike="noStrike" cap="none" dirty="0" smtClean="0">
                <a:ea typeface="Calibri"/>
                <a:cs typeface="Calibri"/>
                <a:sym typeface="Calibri"/>
              </a:rPr>
              <a:t>Us</a:t>
            </a:r>
            <a:r>
              <a:rPr lang="en-CA" sz="3200" u="sng" dirty="0" smtClean="0"/>
              <a:t>er-friendly</a:t>
            </a:r>
            <a:endParaRPr lang="en-CA" sz="3200" u="sng" dirty="0"/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interactive with correct error messages and instructions</a:t>
            </a:r>
          </a:p>
          <a:p>
            <a:pPr marR="0" lvl="1" algn="l" rtl="0">
              <a:spcBef>
                <a:spcPts val="0"/>
              </a:spcBef>
              <a:spcAft>
                <a:spcPts val="0"/>
              </a:spcAft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able to retake pictures</a:t>
            </a: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  <a:p>
            <a:pPr marL="457200" marR="0" lvl="0" indent="-457200" algn="l" rtl="0">
              <a:spcBef>
                <a:spcPts val="640"/>
              </a:spcBef>
              <a:buSzPts val="3200"/>
              <a:buFont typeface="Arial" panose="020B0604020202020204" pitchFamily="34" charset="0"/>
              <a:buChar char="•"/>
            </a:pPr>
            <a:endParaRPr sz="3200" b="0" i="0" u="none" strike="noStrike" cap="none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3827573"/>
            <a:ext cx="4572000" cy="25717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5536" y="3284984"/>
            <a:ext cx="3816424" cy="34317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40"/>
              </a:spcBef>
              <a:buSzPts val="3200"/>
            </a:pPr>
            <a:r>
              <a:rPr lang="en-CA" sz="3200" u="sng" dirty="0" smtClean="0">
                <a:solidFill>
                  <a:schemeClr val="tx1"/>
                </a:solidFill>
                <a:latin typeface="+mj-lt"/>
                <a:ea typeface="Calibri"/>
                <a:cs typeface="Calibri"/>
                <a:sym typeface="Calibri"/>
              </a:rPr>
              <a:t>Portability</a:t>
            </a:r>
          </a:p>
          <a:p>
            <a:pPr marL="457200" indent="-457200">
              <a:spcBef>
                <a:spcPts val="640"/>
              </a:spcBef>
              <a:buClr>
                <a:schemeClr val="accent1"/>
              </a:buClr>
              <a:buSzPts val="3200"/>
              <a:buFont typeface="Arial" panose="020B0604020202020204" pitchFamily="34" charset="0"/>
              <a:buChar char="•"/>
            </a:pPr>
            <a:r>
              <a:rPr lang="en-CA" sz="2600" dirty="0" smtClean="0">
                <a:solidFill>
                  <a:schemeClr val="tx1"/>
                </a:solidFill>
                <a:latin typeface="+mn-lt"/>
              </a:rPr>
              <a:t>Anywhere, anytime</a:t>
            </a:r>
          </a:p>
          <a:p>
            <a:pPr marL="457200" indent="-457200">
              <a:spcBef>
                <a:spcPts val="640"/>
              </a:spcBef>
              <a:buClr>
                <a:schemeClr val="accent1"/>
              </a:buClr>
              <a:buSzPts val="3200"/>
              <a:buFont typeface="Arial" panose="020B0604020202020204" pitchFamily="34" charset="0"/>
              <a:buChar char="•"/>
            </a:pPr>
            <a:r>
              <a:rPr lang="en-CA" sz="2600" dirty="0" smtClean="0">
                <a:solidFill>
                  <a:schemeClr val="tx1"/>
                </a:solidFill>
                <a:latin typeface="+mn-lt"/>
              </a:rPr>
              <a:t>works </a:t>
            </a:r>
            <a:r>
              <a:rPr lang="en-CA" sz="2600" dirty="0">
                <a:solidFill>
                  <a:schemeClr val="tx1"/>
                </a:solidFill>
                <a:latin typeface="+mn-lt"/>
              </a:rPr>
              <a:t>without </a:t>
            </a:r>
            <a:r>
              <a:rPr lang="en-CA" sz="2600" dirty="0" smtClean="0">
                <a:solidFill>
                  <a:schemeClr val="tx1"/>
                </a:solidFill>
                <a:latin typeface="+mn-lt"/>
              </a:rPr>
              <a:t>internet</a:t>
            </a:r>
          </a:p>
          <a:p>
            <a:pPr marL="457200" lvl="8" indent="-457200">
              <a:spcBef>
                <a:spcPts val="640"/>
              </a:spcBef>
              <a:buClr>
                <a:schemeClr val="accent1"/>
              </a:buClr>
              <a:buSzPts val="3200"/>
              <a:buFont typeface="Arial" panose="020B0604020202020204" pitchFamily="34" charset="0"/>
              <a:buChar char="•"/>
            </a:pPr>
            <a:r>
              <a:rPr lang="en-CA" sz="2600" dirty="0" smtClean="0">
                <a:solidFill>
                  <a:schemeClr val="tx1"/>
                </a:solidFill>
                <a:latin typeface="+mn-lt"/>
              </a:rPr>
              <a:t>works </a:t>
            </a:r>
            <a:r>
              <a:rPr lang="en-CA" sz="2600" dirty="0">
                <a:solidFill>
                  <a:schemeClr val="tx1"/>
                </a:solidFill>
                <a:latin typeface="+mn-lt"/>
              </a:rPr>
              <a:t>on any Android phone v4.0 and higher</a:t>
            </a:r>
          </a:p>
          <a:p>
            <a:endParaRPr lang="en-CA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588224" y="3068960"/>
            <a:ext cx="0" cy="2448272"/>
          </a:xfrm>
          <a:prstGeom prst="straightConnector1">
            <a:avLst/>
          </a:prstGeom>
          <a:ln w="44450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179512" y="260648"/>
            <a:ext cx="8229600" cy="1399032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CA" b="1" dirty="0">
                <a:solidFill>
                  <a:schemeClr val="tx1"/>
                </a:solidFill>
              </a:rPr>
              <a:t>Qualities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idx="1"/>
          </p:nvPr>
        </p:nvSpPr>
        <p:spPr>
          <a:xfrm>
            <a:off x="457200" y="1556792"/>
            <a:ext cx="8229600" cy="489801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64008" lvl="0" indent="0">
              <a:spcBef>
                <a:spcPts val="0"/>
              </a:spcBef>
              <a:buSzPts val="3200"/>
              <a:buNone/>
            </a:pPr>
            <a:r>
              <a:rPr lang="en-CA" u="sng" dirty="0"/>
              <a:t>Maintenance</a:t>
            </a:r>
          </a:p>
          <a:p>
            <a:pPr lvl="1" rtl="0">
              <a:spcBef>
                <a:spcPts val="640"/>
              </a:spcBef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minimal product maintenance </a:t>
            </a:r>
            <a:endParaRPr lang="en-CA" dirty="0" smtClean="0"/>
          </a:p>
          <a:p>
            <a:pPr marL="537210" lvl="1" indent="0" rtl="0">
              <a:spcBef>
                <a:spcPts val="640"/>
              </a:spcBef>
              <a:buSzPts val="2800"/>
              <a:buNone/>
            </a:pPr>
            <a:endParaRPr lang="en-CA" dirty="0"/>
          </a:p>
          <a:p>
            <a:pPr marL="64008" lvl="0" indent="0">
              <a:spcBef>
                <a:spcPts val="0"/>
              </a:spcBef>
              <a:buSzPts val="3200"/>
              <a:buNone/>
            </a:pPr>
            <a:r>
              <a:rPr lang="en-CA" u="sng" dirty="0"/>
              <a:t>Robustness</a:t>
            </a:r>
          </a:p>
          <a:p>
            <a:pPr lvl="1" rtl="0">
              <a:spcBef>
                <a:spcPts val="640"/>
              </a:spcBef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user receives error message and opportunity to fix incorrect </a:t>
            </a:r>
            <a:r>
              <a:rPr lang="en-CA" dirty="0" smtClean="0"/>
              <a:t>inputs</a:t>
            </a:r>
          </a:p>
          <a:p>
            <a:pPr lvl="1" rtl="0">
              <a:spcBef>
                <a:spcPts val="640"/>
              </a:spcBef>
              <a:buSzPts val="2800"/>
              <a:buFont typeface="Arial" panose="020B0604020202020204" pitchFamily="34" charset="0"/>
              <a:buChar char="•"/>
            </a:pPr>
            <a:endParaRPr lang="en-CA" dirty="0"/>
          </a:p>
          <a:p>
            <a:pPr marL="64008" lvl="0" indent="0" rtl="0">
              <a:spcBef>
                <a:spcPts val="0"/>
              </a:spcBef>
              <a:buSzPts val="3200"/>
              <a:buNone/>
            </a:pPr>
            <a:r>
              <a:rPr lang="en-CA" u="sng" dirty="0"/>
              <a:t>Performance</a:t>
            </a:r>
          </a:p>
          <a:p>
            <a:pPr lvl="1" rtl="0">
              <a:spcBef>
                <a:spcPts val="0"/>
              </a:spcBef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more accurate measurements with dragging lines feature</a:t>
            </a:r>
          </a:p>
          <a:p>
            <a:pPr lvl="1" rtl="0">
              <a:spcBef>
                <a:spcPts val="0"/>
              </a:spcBef>
              <a:buSzPts val="2800"/>
              <a:buFont typeface="Arial" panose="020B0604020202020204" pitchFamily="34" charset="0"/>
              <a:buChar char="•"/>
            </a:pPr>
            <a:r>
              <a:rPr lang="en-CA" dirty="0"/>
              <a:t>instantaneous calculations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-279400" algn="ctr" rtl="0">
              <a:spcBef>
                <a:spcPts val="0"/>
              </a:spcBef>
              <a:buClr>
                <a:schemeClr val="dk1"/>
              </a:buClr>
              <a:buSzPts val="4400"/>
              <a:buFont typeface="Calibri"/>
              <a:buNone/>
            </a:pPr>
            <a:r>
              <a:rPr lang="en-CA" sz="4400" b="1" i="0" u="none" strike="noStrike" cap="none" dirty="0">
                <a:solidFill>
                  <a:schemeClr val="tx1"/>
                </a:solidFill>
                <a:ea typeface="Calibri"/>
                <a:cs typeface="Calibri"/>
                <a:sym typeface="Calibri"/>
              </a:rPr>
              <a:t>Testing</a:t>
            </a:r>
          </a:p>
        </p:txBody>
      </p:sp>
      <p:sp>
        <p:nvSpPr>
          <p:cNvPr id="126" name="Shape 1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t" anchorCtr="0">
            <a:noAutofit/>
          </a:bodyPr>
          <a:lstStyle/>
          <a:p>
            <a:pPr marL="482600" lvl="0" indent="-457200">
              <a:spcBef>
                <a:spcPts val="0"/>
              </a:spcBef>
              <a:buSzPct val="123000"/>
              <a:buFont typeface="Arial" panose="020B0604020202020204" pitchFamily="34" charset="0"/>
              <a:buChar char="•"/>
            </a:pPr>
            <a:r>
              <a:rPr lang="en-CA" sz="2800" dirty="0" smtClean="0"/>
              <a:t>Manual</a:t>
            </a:r>
            <a:r>
              <a:rPr lang="en-CA" sz="2800" dirty="0"/>
              <a:t>, functional, dynamic testing done to check </a:t>
            </a:r>
            <a:r>
              <a:rPr lang="en-CA" sz="2800" dirty="0" smtClean="0"/>
              <a:t>requirements</a:t>
            </a:r>
          </a:p>
          <a:p>
            <a:pPr marL="482600" lvl="0" indent="-457200">
              <a:spcBef>
                <a:spcPts val="0"/>
              </a:spcBef>
              <a:buSzPct val="123000"/>
              <a:buFont typeface="Arial" panose="020B0604020202020204" pitchFamily="34" charset="0"/>
              <a:buChar char="•"/>
            </a:pPr>
            <a:r>
              <a:rPr lang="en-CA" sz="2600" dirty="0" smtClean="0"/>
              <a:t>Unit </a:t>
            </a:r>
            <a:r>
              <a:rPr lang="en-CA" sz="2600" dirty="0"/>
              <a:t>Testing done by creating sample calculation stubs in </a:t>
            </a:r>
            <a:r>
              <a:rPr lang="en-CA" sz="2600" dirty="0" smtClean="0"/>
              <a:t>Junit</a:t>
            </a:r>
          </a:p>
          <a:p>
            <a:pPr marL="482600" lvl="0" indent="-457200">
              <a:spcBef>
                <a:spcPts val="0"/>
              </a:spcBef>
              <a:buSzPct val="123000"/>
              <a:buFont typeface="Arial" panose="020B0604020202020204" pitchFamily="34" charset="0"/>
              <a:buChar char="•"/>
            </a:pPr>
            <a:r>
              <a:rPr lang="en-CA" sz="2600" dirty="0" smtClean="0"/>
              <a:t>User </a:t>
            </a:r>
            <a:r>
              <a:rPr lang="en-CA" sz="2600" dirty="0"/>
              <a:t>feedback </a:t>
            </a:r>
            <a:r>
              <a:rPr lang="en-CA" sz="2600" dirty="0" smtClean="0"/>
              <a:t>survey:</a:t>
            </a:r>
            <a:endParaRPr lang="en-CA" sz="2600" dirty="0"/>
          </a:p>
          <a:p>
            <a:pPr marL="0" marR="0" lvl="0" indent="0" algn="l" rtl="0">
              <a:spcBef>
                <a:spcPts val="0"/>
              </a:spcBef>
              <a:buNone/>
            </a:pPr>
            <a:endParaRPr sz="2600" dirty="0"/>
          </a:p>
          <a:p>
            <a:pPr marL="0" marR="0" lvl="0" indent="0" algn="l" rtl="0">
              <a:spcBef>
                <a:spcPts val="0"/>
              </a:spcBef>
              <a:buNone/>
            </a:pPr>
            <a:endParaRPr sz="2600" dirty="0"/>
          </a:p>
          <a:p>
            <a:pPr marL="0" marR="0" lvl="0" indent="0" algn="l" rtl="0">
              <a:spcBef>
                <a:spcPts val="0"/>
              </a:spcBef>
              <a:buNone/>
            </a:pPr>
            <a:endParaRPr sz="2600" dirty="0"/>
          </a:p>
          <a:p>
            <a:pPr marL="0" marR="0" lvl="0" indent="0" algn="l" rtl="0">
              <a:spcBef>
                <a:spcPts val="0"/>
              </a:spcBef>
              <a:buNone/>
            </a:pPr>
            <a:endParaRPr sz="2600" dirty="0"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9695" y="4489800"/>
            <a:ext cx="7569459" cy="1315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ve">
  <a:themeElements>
    <a:clrScheme name="Custom 5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39639D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1896C8"/>
      </a:hlink>
      <a:folHlink>
        <a:srgbClr val="44B9E8"/>
      </a:folHlink>
    </a:clrScheme>
    <a:fontScheme name="Ver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387</TotalTime>
  <Words>253</Words>
  <Application>Microsoft Office PowerPoint</Application>
  <PresentationFormat>On-screen Show (4:3)</PresentationFormat>
  <Paragraphs>65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Century Gothic</vt:lpstr>
      <vt:lpstr>Georgia</vt:lpstr>
      <vt:lpstr>Verdana</vt:lpstr>
      <vt:lpstr>Wingdings 2</vt:lpstr>
      <vt:lpstr>Verve</vt:lpstr>
      <vt:lpstr>CamRuler</vt:lpstr>
      <vt:lpstr>Background &amp; Purpose</vt:lpstr>
      <vt:lpstr>Example</vt:lpstr>
      <vt:lpstr>Scope</vt:lpstr>
      <vt:lpstr>Demo</vt:lpstr>
      <vt:lpstr>Additional Features/Fixes </vt:lpstr>
      <vt:lpstr>Qualities </vt:lpstr>
      <vt:lpstr>Qualities</vt:lpstr>
      <vt:lpstr>Testing</vt:lpstr>
      <vt:lpstr>Conclusion </vt:lpstr>
      <vt:lpstr>Questions???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CamRuler</dc:title>
  <cp:lastModifiedBy>km_amazing@hotmail.com</cp:lastModifiedBy>
  <cp:revision>46</cp:revision>
  <dcterms:modified xsi:type="dcterms:W3CDTF">2017-11-30T20:48:44Z</dcterms:modified>
</cp:coreProperties>
</file>